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88825" cy="6858000"/>
  <p:notesSz cx="6858000" cy="1218882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67" y="4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8812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F2B70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914400" y="2131705"/>
            <a:ext cx="10241280" cy="133992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システム管理者マインドセット研修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914400" y="3715258"/>
            <a:ext cx="2011680" cy="73087"/>
          </a:xfrm>
          <a:prstGeom prst="rect">
            <a:avLst/>
          </a:prstGeom>
          <a:solidFill>
            <a:srgbClr val="F2B70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914400" y="4019787"/>
            <a:ext cx="10241280" cy="85268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2B70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受動的な保守係から、ビジネスを支える「インフラの守護神」へ</a:t>
            </a:r>
            <a:endParaRPr lang="en-US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669964"/>
            <a:ext cx="5486400" cy="4872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2B70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まとめワーク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731520" y="1279023"/>
            <a:ext cx="7863840" cy="146174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「マインドセット宣言シート」の記入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9052560" y="1644458"/>
            <a:ext cx="2377440" cy="2377440"/>
          </a:xfrm>
          <a:prstGeom prst="ellipse">
            <a:avLst/>
          </a:prstGeom>
          <a:solidFill>
            <a:srgbClr val="F2B70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9052560" y="1644458"/>
            <a:ext cx="237744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B254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制限時間
</a:t>
            </a:r>
            <a:r>
              <a:rPr lang="en-US" sz="4000" b="1" dirty="0">
                <a:solidFill>
                  <a:srgbClr val="0B254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10分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31520" y="3167105"/>
            <a:ext cx="7863840" cy="26798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60000"/>
              </a:lnSpc>
              <a:buSzPct val="100000"/>
              <a:buChar char="▪"/>
            </a:pPr>
            <a:r>
              <a:rPr lang="en-US" sz="17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明日から変える行動を1つ決める</a:t>
            </a:r>
            <a:endParaRPr lang="en-US" sz="1700" dirty="0"/>
          </a:p>
          <a:p>
            <a:pPr marL="342900" indent="-342900">
              <a:lnSpc>
                <a:spcPct val="160000"/>
              </a:lnSpc>
              <a:buSzPct val="100000"/>
              <a:buChar char="▪"/>
            </a:pPr>
            <a:r>
              <a:rPr lang="en-US" sz="17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いつ・何を・どこまでやるかを書く</a:t>
            </a:r>
            <a:endParaRPr lang="en-US" sz="1700" dirty="0"/>
          </a:p>
          <a:p>
            <a:pPr marL="342900" indent="-342900">
              <a:lnSpc>
                <a:spcPct val="160000"/>
              </a:lnSpc>
              <a:buSzPct val="100000"/>
              <a:buChar char="▪"/>
            </a:pPr>
            <a:r>
              <a:rPr lang="en-US" sz="17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チーム内で宣言し合う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827176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548640" y="0"/>
            <a:ext cx="11064240" cy="1827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2B70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「人を責めるな、仕組みを直せ（Blameless）」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2253517"/>
            <a:ext cx="5486400" cy="4872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A6B7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グランドルール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862575"/>
            <a:ext cx="11064240" cy="974494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548640" y="2862575"/>
            <a:ext cx="82296" cy="974494"/>
          </a:xfrm>
          <a:prstGeom prst="rect">
            <a:avLst/>
          </a:prstGeom>
          <a:solidFill>
            <a:srgbClr val="F2B70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914400" y="2862575"/>
            <a:ext cx="10515600" cy="9744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0B254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システムは必ず壊れる、だから仕組みで防ぐ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548640" y="4019787"/>
            <a:ext cx="11064240" cy="974494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9" name="Shape 7"/>
          <p:cNvSpPr/>
          <p:nvPr/>
        </p:nvSpPr>
        <p:spPr>
          <a:xfrm>
            <a:off x="548640" y="4019787"/>
            <a:ext cx="82296" cy="974494"/>
          </a:xfrm>
          <a:prstGeom prst="rect">
            <a:avLst/>
          </a:prstGeom>
          <a:solidFill>
            <a:srgbClr val="F2B70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0" name="Text 8"/>
          <p:cNvSpPr/>
          <p:nvPr/>
        </p:nvSpPr>
        <p:spPr>
          <a:xfrm>
            <a:off x="914400" y="4019787"/>
            <a:ext cx="10515600" cy="9744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0B254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自分のためではなく、チームとビジネスのためにドキュメントを書く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548640" y="5176998"/>
            <a:ext cx="11064240" cy="974494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2" name="Shape 10"/>
          <p:cNvSpPr/>
          <p:nvPr/>
        </p:nvSpPr>
        <p:spPr>
          <a:xfrm>
            <a:off x="548640" y="5176998"/>
            <a:ext cx="82296" cy="974494"/>
          </a:xfrm>
          <a:prstGeom prst="rect">
            <a:avLst/>
          </a:prstGeom>
          <a:solidFill>
            <a:srgbClr val="F2B70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3" name="Text 11"/>
          <p:cNvSpPr/>
          <p:nvPr/>
        </p:nvSpPr>
        <p:spPr>
          <a:xfrm>
            <a:off x="914400" y="5176998"/>
            <a:ext cx="10515600" cy="9744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0B254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学び続けること自体が、システム管理者最大のセキュリティ対策である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827176"/>
            <a:ext cx="10515600" cy="9744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ご清聴ありがとうございました。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822960" y="2984387"/>
            <a:ext cx="10515600" cy="7308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2B70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あなたの現場を、仕組みで変えていきましょう。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023360" y="4385222"/>
            <a:ext cx="4114800" cy="1339929"/>
          </a:xfrm>
          <a:prstGeom prst="rect">
            <a:avLst/>
          </a:prstGeom>
          <a:solidFill>
            <a:srgbClr val="13315C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4114800" y="4385222"/>
            <a:ext cx="3931920" cy="133992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受講後アンケートへのご協力をお願いします（QRコード）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26341"/>
            <a:ext cx="10972800" cy="6090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B254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これまでのシス管／これからのシス管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48640" y="1400835"/>
            <a:ext cx="5212080" cy="3288917"/>
          </a:xfrm>
          <a:prstGeom prst="rect">
            <a:avLst/>
          </a:prstGeom>
          <a:solidFill>
            <a:srgbClr val="B3261E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6400800" y="1400835"/>
            <a:ext cx="5212080" cy="3288917"/>
          </a:xfrm>
          <a:prstGeom prst="rect">
            <a:avLst/>
          </a:prstGeom>
          <a:solidFill>
            <a:srgbClr val="1E7A44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822960" y="1644458"/>
            <a:ext cx="4663440" cy="4872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【これまでのシス管】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2314423"/>
            <a:ext cx="4663440" cy="21926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50000"/>
              </a:lnSpc>
              <a:buSzPct val="100000"/>
              <a:buChar char="●"/>
            </a:pPr>
            <a:r>
              <a:rPr lang="en-US" sz="17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トラブル対応に追われる</a:t>
            </a:r>
            <a:endParaRPr lang="en-US" sz="1700" dirty="0"/>
          </a:p>
          <a:p>
            <a:pPr marL="342900" indent="-342900">
              <a:lnSpc>
                <a:spcPct val="150000"/>
              </a:lnSpc>
              <a:buSzPct val="100000"/>
              <a:buChar char="●"/>
            </a:pPr>
            <a:r>
              <a:rPr lang="en-US" sz="17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職人技で孤軍奮闘</a:t>
            </a:r>
            <a:endParaRPr lang="en-US" sz="1700" dirty="0"/>
          </a:p>
          <a:p>
            <a:pPr marL="342900" indent="-342900">
              <a:lnSpc>
                <a:spcPct val="150000"/>
              </a:lnSpc>
              <a:buSzPct val="100000"/>
              <a:buChar char="●"/>
            </a:pPr>
            <a:r>
              <a:rPr lang="en-US" sz="17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変化が怖い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6675120" y="1644458"/>
            <a:ext cx="4663440" cy="4872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【これからのシス管】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675120" y="2314423"/>
            <a:ext cx="4663440" cy="21926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50000"/>
              </a:lnSpc>
              <a:buSzPct val="100000"/>
              <a:buChar char="●"/>
            </a:pPr>
            <a:r>
              <a:rPr lang="en-US" sz="17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仕組みでリスクを予防</a:t>
            </a:r>
            <a:endParaRPr lang="en-US" sz="1700" dirty="0"/>
          </a:p>
          <a:p>
            <a:pPr marL="342900" indent="-342900">
              <a:lnSpc>
                <a:spcPct val="150000"/>
              </a:lnSpc>
              <a:buSzPct val="100000"/>
              <a:buChar char="●"/>
            </a:pPr>
            <a:r>
              <a:rPr lang="en-US" sz="17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ビジネス視点を持つ</a:t>
            </a:r>
            <a:endParaRPr lang="en-US" sz="1700" dirty="0"/>
          </a:p>
          <a:p>
            <a:pPr marL="342900" indent="-342900">
              <a:lnSpc>
                <a:spcPct val="150000"/>
              </a:lnSpc>
              <a:buSzPct val="100000"/>
              <a:buChar char="●"/>
            </a:pPr>
            <a:r>
              <a:rPr lang="en-US" sz="17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変化を楽しむ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548640" y="5055187"/>
            <a:ext cx="11064240" cy="1157211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0" name="Text 8"/>
          <p:cNvSpPr/>
          <p:nvPr/>
        </p:nvSpPr>
        <p:spPr>
          <a:xfrm>
            <a:off x="640080" y="5055187"/>
            <a:ext cx="10881360" cy="1157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2B70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スキル（道具）を活かすのは、あなたのマインド（姿勢）である。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57211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548640" y="0"/>
            <a:ext cx="11064240" cy="1157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第1章 当事者意識のマインド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1522647"/>
            <a:ext cx="11064240" cy="2131705"/>
          </a:xfrm>
          <a:prstGeom prst="rect">
            <a:avLst/>
          </a:prstGeom>
          <a:solidFill>
            <a:srgbClr val="F5F7FA"/>
          </a:solidFill>
          <a:ln w="254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822960" y="1522647"/>
            <a:ext cx="10515600" cy="213170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B254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「自分の担当範囲」ではなく、「事業の担当者」として考えよ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548640" y="3958881"/>
            <a:ext cx="4572000" cy="42634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2B70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3つの行動指針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94360" y="4531396"/>
            <a:ext cx="310896" cy="310896"/>
          </a:xfrm>
          <a:prstGeom prst="ellipse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8" name="Text 6"/>
          <p:cNvSpPr/>
          <p:nvPr/>
        </p:nvSpPr>
        <p:spPr>
          <a:xfrm>
            <a:off x="594360" y="453139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51560" y="4482671"/>
            <a:ext cx="10515600" cy="5116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システムは目的ではなく、事業を動かすための手段だと捉える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94360" y="5262266"/>
            <a:ext cx="310896" cy="310896"/>
          </a:xfrm>
          <a:prstGeom prst="ellipse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Text 9"/>
          <p:cNvSpPr/>
          <p:nvPr/>
        </p:nvSpPr>
        <p:spPr>
          <a:xfrm>
            <a:off x="594360" y="526226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51560" y="5213542"/>
            <a:ext cx="10515600" cy="5116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「聞かれていないから言わない」をやめ、リスクを先に開示する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94360" y="5993137"/>
            <a:ext cx="310896" cy="310896"/>
          </a:xfrm>
          <a:prstGeom prst="ellipse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2"/>
          <p:cNvSpPr/>
          <p:nvPr/>
        </p:nvSpPr>
        <p:spPr>
          <a:xfrm>
            <a:off x="594360" y="5993137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51560" y="5944412"/>
            <a:ext cx="10515600" cy="5116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依頼を待つのではなく、課題を見つけて提案する側に回る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57211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548640" y="0"/>
            <a:ext cx="11064240" cy="1157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第2章 ビジネスを止めない「継続性」のマインド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1522647"/>
            <a:ext cx="11064240" cy="2131705"/>
          </a:xfrm>
          <a:prstGeom prst="rect">
            <a:avLst/>
          </a:prstGeom>
          <a:solidFill>
            <a:srgbClr val="F5F7FA"/>
          </a:solidFill>
          <a:ln w="254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822960" y="1522647"/>
            <a:ext cx="10515600" cy="213170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B254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「100点満点の原因究明より、50点の応急処置を最優先せよ」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548640" y="3958881"/>
            <a:ext cx="4572000" cy="42634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2B70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3つの行動指針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94360" y="4531396"/>
            <a:ext cx="310896" cy="310896"/>
          </a:xfrm>
          <a:prstGeom prst="ellipse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8" name="Text 6"/>
          <p:cNvSpPr/>
          <p:nvPr/>
        </p:nvSpPr>
        <p:spPr>
          <a:xfrm>
            <a:off x="594360" y="453139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51560" y="4482671"/>
            <a:ext cx="10515600" cy="5116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障害発生時、時計の針は「損失金額」を刻んでいると意識する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94360" y="5262266"/>
            <a:ext cx="310896" cy="310896"/>
          </a:xfrm>
          <a:prstGeom prst="ellipse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Text 9"/>
          <p:cNvSpPr/>
          <p:nvPr/>
        </p:nvSpPr>
        <p:spPr>
          <a:xfrm>
            <a:off x="594360" y="526226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51560" y="5213542"/>
            <a:ext cx="10515600" cy="5116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「治す（原因究明）」前に、まずは「止める（損失の最小化）」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94360" y="5993137"/>
            <a:ext cx="310896" cy="310896"/>
          </a:xfrm>
          <a:prstGeom prst="ellipse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2"/>
          <p:cNvSpPr/>
          <p:nvPr/>
        </p:nvSpPr>
        <p:spPr>
          <a:xfrm>
            <a:off x="594360" y="5993137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51560" y="5944412"/>
            <a:ext cx="10515600" cy="5116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ビジネス側とあらかじめ「トリアージの境界線」を合意しておく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57211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548640" y="0"/>
            <a:ext cx="11064240" cy="1157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第3章 属人化を壊す「仕組み化」のマインド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1522647"/>
            <a:ext cx="11064240" cy="2131705"/>
          </a:xfrm>
          <a:prstGeom prst="rect">
            <a:avLst/>
          </a:prstGeom>
          <a:solidFill>
            <a:srgbClr val="F5F7FA"/>
          </a:solidFill>
          <a:ln w="254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822960" y="1522647"/>
            <a:ext cx="10515600" cy="213170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B254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「自分にしかできない仕事」は、強みではなくリスクである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548640" y="3958881"/>
            <a:ext cx="4572000" cy="42634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2B70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3つの行動指針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94360" y="4531396"/>
            <a:ext cx="310896" cy="310896"/>
          </a:xfrm>
          <a:prstGeom prst="ellipse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8" name="Text 6"/>
          <p:cNvSpPr/>
          <p:nvPr/>
        </p:nvSpPr>
        <p:spPr>
          <a:xfrm>
            <a:off x="594360" y="453139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51560" y="4482671"/>
            <a:ext cx="10515600" cy="5116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手順は頭の中ではなく、誰でも辿れるドキュメントに置く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94360" y="5262266"/>
            <a:ext cx="310896" cy="310896"/>
          </a:xfrm>
          <a:prstGeom prst="ellipse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Text 9"/>
          <p:cNvSpPr/>
          <p:nvPr/>
        </p:nvSpPr>
        <p:spPr>
          <a:xfrm>
            <a:off x="594360" y="526226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51560" y="5213542"/>
            <a:ext cx="10515600" cy="5116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手作業の繰り返しは、自動化・標準化の候補として棚卸しする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94360" y="5993137"/>
            <a:ext cx="310896" cy="310896"/>
          </a:xfrm>
          <a:prstGeom prst="ellipse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2"/>
          <p:cNvSpPr/>
          <p:nvPr/>
        </p:nvSpPr>
        <p:spPr>
          <a:xfrm>
            <a:off x="594360" y="5993137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51560" y="5944412"/>
            <a:ext cx="10515600" cy="5116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担当者が一週間不在でも回るかを、定期的に検証する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57211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548640" y="0"/>
            <a:ext cx="11064240" cy="1157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第4章 事故を前提とする「セキュリティ」のマインド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1522647"/>
            <a:ext cx="11064240" cy="2131705"/>
          </a:xfrm>
          <a:prstGeom prst="rect">
            <a:avLst/>
          </a:prstGeom>
          <a:solidFill>
            <a:srgbClr val="F5F7FA"/>
          </a:solidFill>
          <a:ln w="254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822960" y="1522647"/>
            <a:ext cx="10515600" cy="213170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B254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「守り切る」ではなく、「破られても被害を最小化する」設計へ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548640" y="3958881"/>
            <a:ext cx="4572000" cy="42634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2B70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3つの行動指針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94360" y="4531396"/>
            <a:ext cx="310896" cy="310896"/>
          </a:xfrm>
          <a:prstGeom prst="ellipse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8" name="Text 6"/>
          <p:cNvSpPr/>
          <p:nvPr/>
        </p:nvSpPr>
        <p:spPr>
          <a:xfrm>
            <a:off x="594360" y="453139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51560" y="4482671"/>
            <a:ext cx="10515600" cy="5116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権限は必要最小限にし、棚卸しを定例業務として組み込む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94360" y="5262266"/>
            <a:ext cx="310896" cy="310896"/>
          </a:xfrm>
          <a:prstGeom prst="ellipse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Text 9"/>
          <p:cNvSpPr/>
          <p:nvPr/>
        </p:nvSpPr>
        <p:spPr>
          <a:xfrm>
            <a:off x="594360" y="526226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51560" y="5213542"/>
            <a:ext cx="10515600" cy="5116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検知・連絡・復旧の手順を、平時のうちに訓練しておく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94360" y="5993137"/>
            <a:ext cx="310896" cy="310896"/>
          </a:xfrm>
          <a:prstGeom prst="ellipse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2"/>
          <p:cNvSpPr/>
          <p:nvPr/>
        </p:nvSpPr>
        <p:spPr>
          <a:xfrm>
            <a:off x="594360" y="5993137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51560" y="5944412"/>
            <a:ext cx="10515600" cy="5116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脆弱性対応は「作業」ではなく、事業を守る投資と位置づける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57211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548640" y="0"/>
            <a:ext cx="11064240" cy="1157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第5章 変化を楽しむ「学び続ける」マインド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1522647"/>
            <a:ext cx="11064240" cy="2131705"/>
          </a:xfrm>
          <a:prstGeom prst="rect">
            <a:avLst/>
          </a:prstGeom>
          <a:solidFill>
            <a:srgbClr val="F5F7FA"/>
          </a:solidFill>
          <a:ln w="254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822960" y="1522647"/>
            <a:ext cx="10515600" cy="213170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B254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現状維持は安定ではなく、静かに進行する劣化である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548640" y="3958881"/>
            <a:ext cx="4572000" cy="42634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2B70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3つの行動指針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94360" y="4531396"/>
            <a:ext cx="310896" cy="310896"/>
          </a:xfrm>
          <a:prstGeom prst="ellipse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8" name="Text 6"/>
          <p:cNvSpPr/>
          <p:nvPr/>
        </p:nvSpPr>
        <p:spPr>
          <a:xfrm>
            <a:off x="594360" y="453139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51560" y="4482671"/>
            <a:ext cx="10515600" cy="5116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技術の変化を脅威ではなく、業務を軽くする機会として捉える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94360" y="5262266"/>
            <a:ext cx="310896" cy="310896"/>
          </a:xfrm>
          <a:prstGeom prst="ellipse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Text 9"/>
          <p:cNvSpPr/>
          <p:nvPr/>
        </p:nvSpPr>
        <p:spPr>
          <a:xfrm>
            <a:off x="594360" y="526226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51560" y="5213542"/>
            <a:ext cx="10515600" cy="5116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小さく試し、失敗から学ぶサイクルを日常業務に組み込む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94360" y="5993137"/>
            <a:ext cx="310896" cy="310896"/>
          </a:xfrm>
          <a:prstGeom prst="ellipse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2"/>
          <p:cNvSpPr/>
          <p:nvPr/>
        </p:nvSpPr>
        <p:spPr>
          <a:xfrm>
            <a:off x="594360" y="5993137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51560" y="5944412"/>
            <a:ext cx="10515600" cy="5116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学んだことをチームに共有し、組織の力に変える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669964"/>
            <a:ext cx="5486400" cy="4872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2B70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第2章 ワーク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731520" y="1279023"/>
            <a:ext cx="7863840" cy="146174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自社システムの「ビジネスインパクト」を計算しよう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9052560" y="1644458"/>
            <a:ext cx="2377440" cy="2377440"/>
          </a:xfrm>
          <a:prstGeom prst="ellipse">
            <a:avLst/>
          </a:prstGeom>
          <a:solidFill>
            <a:srgbClr val="F2B70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9052560" y="1644458"/>
            <a:ext cx="237744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B254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制限時間
</a:t>
            </a:r>
            <a:r>
              <a:rPr lang="en-US" sz="4000" b="1" dirty="0">
                <a:solidFill>
                  <a:srgbClr val="0B254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15分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31520" y="3167105"/>
            <a:ext cx="7863840" cy="26798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60000"/>
              </a:lnSpc>
              <a:buSzPct val="100000"/>
              <a:buChar char="▪"/>
            </a:pPr>
            <a:r>
              <a:rPr lang="en-US" sz="17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止まると最も困る業務を1つ選ぶ</a:t>
            </a:r>
            <a:endParaRPr lang="en-US" sz="1700" dirty="0"/>
          </a:p>
          <a:p>
            <a:pPr marL="342900" indent="-342900">
              <a:lnSpc>
                <a:spcPct val="160000"/>
              </a:lnSpc>
              <a:buSzPct val="100000"/>
              <a:buChar char="▪"/>
            </a:pPr>
            <a:r>
              <a:rPr lang="en-US" sz="17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1時間停止した場合の損失を金額で試算する</a:t>
            </a:r>
            <a:endParaRPr lang="en-US" sz="1700" dirty="0"/>
          </a:p>
          <a:p>
            <a:pPr marL="342900" indent="-342900">
              <a:lnSpc>
                <a:spcPct val="160000"/>
              </a:lnSpc>
              <a:buSzPct val="100000"/>
              <a:buChar char="▪"/>
            </a:pPr>
            <a:r>
              <a:rPr lang="en-US" sz="17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許容できる停止時間をチームで言語化する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669964"/>
            <a:ext cx="5486400" cy="4872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2B70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第3章 ワーク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731520" y="1279023"/>
            <a:ext cx="7863840" cy="146174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あなたのチームの「属人化度」をセルフ診断しよう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9052560" y="1644458"/>
            <a:ext cx="2377440" cy="2377440"/>
          </a:xfrm>
          <a:prstGeom prst="ellipse">
            <a:avLst/>
          </a:prstGeom>
          <a:solidFill>
            <a:srgbClr val="F2B70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9052560" y="1644458"/>
            <a:ext cx="237744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B254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制限時間
</a:t>
            </a:r>
            <a:r>
              <a:rPr lang="en-US" sz="4000" b="1" dirty="0">
                <a:solidFill>
                  <a:srgbClr val="0B254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5分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31520" y="3167105"/>
            <a:ext cx="7863840" cy="26798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60000"/>
              </a:lnSpc>
              <a:buSzPct val="100000"/>
              <a:buChar char="▪"/>
            </a:pPr>
            <a:r>
              <a:rPr lang="en-US" sz="17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自分しか触れない作業を書き出す</a:t>
            </a:r>
            <a:endParaRPr lang="en-US" sz="1700" dirty="0"/>
          </a:p>
          <a:p>
            <a:pPr marL="342900" indent="-342900">
              <a:lnSpc>
                <a:spcPct val="160000"/>
              </a:lnSpc>
              <a:buSzPct val="100000"/>
              <a:buChar char="▪"/>
            </a:pPr>
            <a:r>
              <a:rPr lang="en-US" sz="17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その作業の手順書の有無を確認する</a:t>
            </a:r>
            <a:endParaRPr lang="en-US" sz="1700" dirty="0"/>
          </a:p>
          <a:p>
            <a:pPr marL="342900" indent="-342900">
              <a:lnSpc>
                <a:spcPct val="160000"/>
              </a:lnSpc>
              <a:buSzPct val="100000"/>
              <a:buChar char="▪"/>
            </a:pPr>
            <a:r>
              <a:rPr lang="en-US" sz="17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最も危険な1つに印をつける</a:t>
            </a:r>
            <a:endParaRPr lang="en-US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297</Words>
  <Application>Microsoft Office PowerPoint</Application>
  <PresentationFormat>ユーザー設定</PresentationFormat>
  <Paragraphs>95</Paragraphs>
  <Slides>12</Slides>
  <Notes>12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6" baseType="lpstr">
      <vt:lpstr>Yu Gothic</vt:lpstr>
      <vt:lpstr>Arial</vt:lpstr>
      <vt:lpstr>Calibri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太介 中瀬</dc:creator>
  <cp:lastModifiedBy>太介 中瀬</cp:lastModifiedBy>
  <cp:revision>1</cp:revision>
  <dcterms:created xsi:type="dcterms:W3CDTF">2026-08-21T05:44:59Z</dcterms:created>
  <dcterms:modified xsi:type="dcterms:W3CDTF">2026-08-21T05:48:04Z</dcterms:modified>
</cp:coreProperties>
</file>